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3" r:id="rId3"/>
    <p:sldId id="349" r:id="rId4"/>
    <p:sldId id="305" r:id="rId5"/>
    <p:sldId id="322" r:id="rId6"/>
    <p:sldId id="323" r:id="rId7"/>
    <p:sldId id="343" r:id="rId8"/>
    <p:sldId id="344" r:id="rId9"/>
    <p:sldId id="324" r:id="rId10"/>
    <p:sldId id="345" r:id="rId11"/>
    <p:sldId id="346" r:id="rId12"/>
    <p:sldId id="347" r:id="rId13"/>
    <p:sldId id="348" r:id="rId14"/>
    <p:sldId id="313" r:id="rId15"/>
    <p:sldId id="283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82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8"/>
            <a:ext cx="4013937" cy="51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83968" y="1025319"/>
            <a:ext cx="44121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</a:rPr>
              <a:t>ПЯТИЛЕТКА КАЧЕСТВА – </a:t>
            </a:r>
            <a:br>
              <a:rPr lang="ru-RU" sz="2600" b="1" dirty="0">
                <a:solidFill>
                  <a:schemeClr val="bg1"/>
                </a:solidFill>
              </a:rPr>
            </a:br>
            <a:r>
              <a:rPr lang="ru-RU" sz="2600" b="1" dirty="0">
                <a:solidFill>
                  <a:schemeClr val="bg1"/>
                </a:solidFill>
              </a:rPr>
              <a:t>ИТОГИ ГОДА БЛАГОУСТРОЙСТВА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83968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6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декабрь 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1881" y="843558"/>
            <a:ext cx="43539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Качество – это одновременно и конечный результат, и путь.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 основной ресурс наряду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трудолюбием, интеллектом и дисциплиной, благодаря которым мы живем в независимой стране вопреки беспрецедентному давлению. Тридцать лет – мирных и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созидательных.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776" y="51470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088933" y="1521379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-89169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995937" y="3725819"/>
            <a:ext cx="46805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церемония вручения символов Государственного </a:t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знака качества, 23 января 2025 г.</a:t>
            </a:r>
          </a:p>
        </p:txBody>
      </p:sp>
      <p:sp>
        <p:nvSpPr>
          <p:cNvPr id="2" name="AutoShape 2" descr="Лукашенко на ВНС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Лукашенко на ВНС фот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050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5" r="11940"/>
          <a:stretch/>
        </p:blipFill>
        <p:spPr bwMode="auto">
          <a:xfrm>
            <a:off x="0" y="0"/>
            <a:ext cx="3851920" cy="514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9871" y="555526"/>
            <a:ext cx="5616625" cy="237626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690173" y="656567"/>
            <a:ext cx="52023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весеннем республиканском субботнике приняли участие 2 361,1 тыс. человек, </a:t>
            </a:r>
            <a:r>
              <a:rPr lang="be-BY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sz="2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работано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млн 549,4 тыс. белорусских рублей. В осеннем – 2 303,7 тыс. человек, </a:t>
            </a:r>
            <a:r>
              <a:rPr lang="be-BY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работано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19 668,7 тыс. белорусских рублей.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28181" y="3066625"/>
            <a:ext cx="47642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Денежные средства, заработанные в ходе проведения субботников, </a:t>
            </a:r>
            <a:r>
              <a:rPr lang="ru-RU" sz="1600" dirty="0" smtClean="0"/>
              <a:t>направлены  </a:t>
            </a:r>
            <a:br>
              <a:rPr lang="ru-RU" sz="1600" dirty="0" smtClean="0"/>
            </a:br>
            <a:r>
              <a:rPr lang="ru-RU" sz="1600" dirty="0" smtClean="0"/>
              <a:t>на </a:t>
            </a:r>
            <a:r>
              <a:rPr lang="ru-RU" sz="1600" dirty="0"/>
              <a:t>строительство </a:t>
            </a:r>
            <a:r>
              <a:rPr lang="ru-RU" sz="1600" b="1" dirty="0"/>
              <a:t>Национального исторического музея Беларуси</a:t>
            </a:r>
            <a:r>
              <a:rPr lang="ru-RU" sz="1600" dirty="0"/>
              <a:t>, </a:t>
            </a:r>
            <a:r>
              <a:rPr lang="ru-RU" sz="1600" dirty="0" smtClean="0"/>
              <a:t>кроме этого </a:t>
            </a:r>
            <a:r>
              <a:rPr lang="ru-RU" sz="1600" b="1" dirty="0" smtClean="0"/>
              <a:t>50</a:t>
            </a:r>
            <a:r>
              <a:rPr lang="ru-RU" sz="1600" b="1" dirty="0"/>
              <a:t>% средств </a:t>
            </a:r>
            <a:r>
              <a:rPr lang="ru-RU" sz="1600" dirty="0"/>
              <a:t>от осеннего </a:t>
            </a:r>
            <a:r>
              <a:rPr lang="ru-RU" sz="1600" dirty="0" smtClean="0"/>
              <a:t>субботника остались </a:t>
            </a:r>
            <a:r>
              <a:rPr lang="ru-RU" sz="1600" b="1" dirty="0" smtClean="0"/>
              <a:t>в распоряжении облисполкомов и Минского горисполкома </a:t>
            </a:r>
            <a:br>
              <a:rPr lang="ru-RU" sz="1600" b="1" dirty="0" smtClean="0"/>
            </a:br>
            <a:r>
              <a:rPr lang="ru-RU" sz="1600" dirty="0" smtClean="0"/>
              <a:t>с возможностью  целевого финансирования </a:t>
            </a:r>
            <a:r>
              <a:rPr lang="ru-RU" sz="1600" dirty="0"/>
              <a:t>значимых объектов в регионах страны.</a:t>
            </a:r>
          </a:p>
        </p:txBody>
      </p:sp>
    </p:spTree>
    <p:extLst>
      <p:ext uri="{BB962C8B-B14F-4D97-AF65-F5344CB8AC3E}">
        <p14:creationId xmlns:p14="http://schemas.microsoft.com/office/powerpoint/2010/main" val="166352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3752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380312" y="7987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7737" y="938140"/>
            <a:ext cx="28963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</a:rPr>
              <a:t>ПО ИТОГАМ РАБОТЫ ЗА </a:t>
            </a:r>
            <a:br>
              <a:rPr lang="ru-RU" sz="2600" b="1" dirty="0">
                <a:solidFill>
                  <a:schemeClr val="bg1"/>
                </a:solidFill>
              </a:rPr>
            </a:br>
            <a:r>
              <a:rPr lang="ru-RU" sz="2600" b="1" dirty="0">
                <a:solidFill>
                  <a:schemeClr val="bg1"/>
                </a:solidFill>
              </a:rPr>
              <a:t>9 МЕСЯЦЕВ 2025 ГОДА </a:t>
            </a:r>
            <a:r>
              <a:rPr lang="ru-RU" sz="2600" b="1" dirty="0" smtClean="0">
                <a:solidFill>
                  <a:schemeClr val="bg1"/>
                </a:solidFill>
              </a:rPr>
              <a:t>МИНИСТЕРСТВОМ ЖКХ </a:t>
            </a:r>
            <a:r>
              <a:rPr lang="ru-RU" sz="2600" b="1" dirty="0">
                <a:solidFill>
                  <a:schemeClr val="bg1"/>
                </a:solidFill>
              </a:rPr>
              <a:t>ВЫПОЛНЕНЫ СЛЕДУЮЩИЕ МЕРОПРИЯТИЯ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915566"/>
            <a:ext cx="43052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ремонт </a:t>
            </a:r>
            <a:r>
              <a:rPr lang="ru-RU" sz="1600" b="1" dirty="0"/>
              <a:t>11 012,6 тыс. кв. м </a:t>
            </a:r>
            <a:r>
              <a:rPr lang="ru-RU" sz="1600" dirty="0"/>
              <a:t>улично-дорожной </a:t>
            </a:r>
            <a:r>
              <a:rPr lang="ru-RU" sz="1600" dirty="0" smtClean="0"/>
              <a:t>сети (план выполнен на 112%)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устройство </a:t>
            </a:r>
            <a:r>
              <a:rPr lang="ru-RU" sz="1600" b="1" dirty="0"/>
              <a:t>291,8 тыс. кв. м </a:t>
            </a:r>
            <a:r>
              <a:rPr lang="ru-RU" sz="1600" dirty="0"/>
              <a:t>тротуаров, пешеходных и велосипедных дорожек (план выполнен более, чем в 2 раза)</a:t>
            </a:r>
          </a:p>
          <a:p>
            <a:endParaRPr lang="ru-RU" sz="1600" dirty="0"/>
          </a:p>
          <a:p>
            <a:r>
              <a:rPr lang="ru-RU" sz="1600" dirty="0"/>
              <a:t>обустройство и ремонт </a:t>
            </a:r>
            <a:r>
              <a:rPr lang="ru-RU" sz="1600" b="1" dirty="0"/>
              <a:t>313</a:t>
            </a:r>
            <a:r>
              <a:rPr lang="ru-RU" sz="1600" dirty="0"/>
              <a:t> автомобильных и велосипедных парковок и стоянок (план выполнен на 134%)</a:t>
            </a:r>
          </a:p>
          <a:p>
            <a:endParaRPr lang="ru-RU" sz="1600" dirty="0"/>
          </a:p>
          <a:p>
            <a:r>
              <a:rPr lang="ru-RU" sz="1600" dirty="0"/>
              <a:t>установка </a:t>
            </a:r>
            <a:r>
              <a:rPr lang="ru-RU" sz="1600" b="1" dirty="0"/>
              <a:t>8 010 </a:t>
            </a:r>
            <a:r>
              <a:rPr lang="ru-RU" sz="1600" dirty="0"/>
              <a:t>малых архитектурных форм (план выполнен на 170%) и ремонт </a:t>
            </a:r>
            <a:r>
              <a:rPr lang="ru-RU" sz="1600" b="1" dirty="0"/>
              <a:t>20 378 </a:t>
            </a:r>
            <a:r>
              <a:rPr lang="ru-RU" sz="1600" dirty="0"/>
              <a:t>малых архитектурных форм (план выполнен</a:t>
            </a:r>
            <a:br>
              <a:rPr lang="ru-RU" sz="1600" dirty="0"/>
            </a:br>
            <a:r>
              <a:rPr lang="ru-RU" sz="1600" dirty="0"/>
              <a:t>на 124%) и др.</a:t>
            </a:r>
          </a:p>
        </p:txBody>
      </p:sp>
      <p:pic>
        <p:nvPicPr>
          <p:cNvPr id="2050" name="Picture 2" descr="D:\Академия управления\2025\ПЯТИЛЕТКА КАЧЕСТВА – ИТОГИ ГОДА БЛАГОУСТРОЙСТВА\пикт\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27" y="707529"/>
            <a:ext cx="865124" cy="87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Академия управления\2025\ПЯТИЛЕТКА КАЧЕСТВА – ИТОГИ ГОДА БЛАГОУСТРОЙСТВА\пикт\i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27" y="3651869"/>
            <a:ext cx="828069" cy="80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Академия управления\2025\ПЯТИЛЕТКА КАЧЕСТВА – ИТОГИ ГОДА БЛАГОУСТРОЙСТВА\пикт\LEraMnbDVRQo65XVhJr40UdR897617o1_norma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698" y="2519900"/>
            <a:ext cx="1939583" cy="107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Академия управления\2025\ПЯТИЛЕТКА КАЧЕСТВА – ИТОГИ ГОДА БЛАГОУСТРОЙСТВА\пикт\Пиктограмма_ремонт_тротуар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86171"/>
            <a:ext cx="813931" cy="94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1216" y="483518"/>
            <a:ext cx="8208912" cy="14695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792500" y="709734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январь-октябрь 2025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в Беларуси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снесено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4 516 пустующих жилых домов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хозяйственный оборот в результате этих мероприятий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вовлечено 989 га земли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46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544616" cy="20522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55446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в стране насчитывается 85 объектов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сортировки отходов и извлечения вторичных материальных ресурсов, позволяющих обрабатывать порядка 1,5 млн т отходов (около 40% от общего объема).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34078" y="2813903"/>
            <a:ext cx="32403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За 9 месяцев 2025 года МЖКХ </a:t>
            </a:r>
            <a:r>
              <a:rPr lang="ru-RU" sz="1600" b="1" i="1" dirty="0"/>
              <a:t>установлено 4 217 контейнерных </a:t>
            </a:r>
            <a:r>
              <a:rPr lang="ru-RU" sz="1600" b="1" i="1" dirty="0" smtClean="0"/>
              <a:t>площадок</a:t>
            </a:r>
            <a:r>
              <a:rPr lang="ru-RU" sz="1600" i="1" dirty="0" smtClean="0"/>
              <a:t>,  </a:t>
            </a:r>
            <a:r>
              <a:rPr lang="ru-RU" sz="1600" i="1" dirty="0"/>
              <a:t>также установлено, отремонтировано </a:t>
            </a:r>
            <a:r>
              <a:rPr lang="ru-RU" sz="1600" b="1" i="1" dirty="0"/>
              <a:t>25 944 </a:t>
            </a:r>
            <a:r>
              <a:rPr lang="ru-RU" sz="1600" i="1" dirty="0"/>
              <a:t>контейнеров для сбора коммунальных отходов 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Академия управления\2025\ПЯТИЛЕТКА КАЧЕСТВА – ИТОГИ ГОДА БЛАГОУСТРОЙСТВА\пикт\мусо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34464"/>
            <a:ext cx="1238542" cy="123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8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1216" y="339502"/>
            <a:ext cx="820891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792500" y="483518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ОХВАТ НАСЕЛЕНИЯ УСЛУГОЙ ПО ОБРАЩЕНИЮ С ТВЕРДЫМИ КОММУНАЛЬНЫМИ ОТХОДАМИ СОСТАВЛЯЕТ 100%. БОЛЕЕ 85% БЕЛОРУСОВ ИМЕЮТ УСЛОВИЯ ДЛЯ РАЗДЕЛЬНОГО СБОРА ОТХОДОВ.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1810524"/>
            <a:ext cx="7128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Благодаря развитию инфраструктуры удалось существенно нарастить объем сбора пригодных для повторного использования ресурсов. К примеру, </a:t>
            </a:r>
            <a:r>
              <a:rPr lang="ru-RU" sz="1400" b="1" i="1" dirty="0"/>
              <a:t>отходов пластика – более чем в 4 раза, стекла – более чем в 3, шин – в 2,6 раза.</a:t>
            </a:r>
            <a:endParaRPr lang="ru-RU" sz="1400" b="1" dirty="0"/>
          </a:p>
        </p:txBody>
      </p:sp>
      <p:pic>
        <p:nvPicPr>
          <p:cNvPr id="4098" name="Picture 2" descr="D:\Академия управления\2025\ПЯТИЛЕТКА КАЧЕСТВА – ИТОГИ ГОДА БЛАГОУСТРОЙСТВА\пикт\maxresdefaul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87" y="1810524"/>
            <a:ext cx="829085" cy="87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454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6136" y="793575"/>
            <a:ext cx="274206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Беларусь входит в первую десятку лесных государств Европы: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40,3% ТЕРРИТОРИИ НАШЕЙ СТРАНЫ ПОКРЫТО ЛЕСОМ.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2813902"/>
            <a:ext cx="46085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Общая площадь лесов:</a:t>
            </a:r>
            <a:r>
              <a:rPr lang="ru-RU" sz="1600" dirty="0"/>
              <a:t> </a:t>
            </a:r>
            <a:r>
              <a:rPr lang="ru-RU" sz="1600" dirty="0" smtClean="0"/>
              <a:t>9,7 </a:t>
            </a:r>
            <a:r>
              <a:rPr lang="ru-RU" sz="1600" dirty="0"/>
              <a:t>млн га </a:t>
            </a:r>
            <a:br>
              <a:rPr lang="ru-RU" sz="1600" dirty="0"/>
            </a:br>
            <a:r>
              <a:rPr lang="ru-RU" sz="1600" b="1" dirty="0" smtClean="0"/>
              <a:t>Особо </a:t>
            </a:r>
            <a:r>
              <a:rPr lang="ru-RU" sz="1600" b="1" dirty="0"/>
              <a:t>охраняемые природные территории:</a:t>
            </a:r>
            <a:r>
              <a:rPr lang="ru-RU" sz="1600" dirty="0"/>
              <a:t> </a:t>
            </a:r>
            <a:br>
              <a:rPr lang="ru-RU" sz="1600" dirty="0"/>
            </a:br>
            <a:r>
              <a:rPr lang="ru-RU" sz="1600" dirty="0" smtClean="0"/>
              <a:t>почти 2 млн га </a:t>
            </a:r>
            <a:r>
              <a:rPr lang="ru-RU" sz="1600" dirty="0"/>
              <a:t>(16% от всех лесов</a:t>
            </a:r>
            <a:r>
              <a:rPr lang="ru-RU" sz="1600" dirty="0" smtClean="0"/>
              <a:t>): </a:t>
            </a:r>
            <a:br>
              <a:rPr lang="ru-RU" sz="1600" dirty="0" smtClean="0"/>
            </a:br>
            <a:r>
              <a:rPr lang="ru-RU" sz="1600" dirty="0" smtClean="0"/>
              <a:t>4 национальных парка, 1 заповедник,</a:t>
            </a:r>
            <a:br>
              <a:rPr lang="ru-RU" sz="1600" dirty="0" smtClean="0"/>
            </a:br>
            <a:r>
              <a:rPr lang="ru-RU" sz="1600" dirty="0" smtClean="0"/>
              <a:t>37</a:t>
            </a:r>
            <a:r>
              <a:rPr lang="en-US" sz="1600" dirty="0" smtClean="0"/>
              <a:t>6</a:t>
            </a:r>
            <a:r>
              <a:rPr lang="ru-RU" sz="1600" dirty="0" smtClean="0"/>
              <a:t> заказников и 9</a:t>
            </a:r>
            <a:r>
              <a:rPr lang="en-US" sz="1600" dirty="0" smtClean="0"/>
              <a:t>69</a:t>
            </a:r>
            <a:r>
              <a:rPr lang="ru-RU" sz="1600" dirty="0" smtClean="0"/>
              <a:t> памятника природы.</a:t>
            </a:r>
            <a:endParaRPr lang="ru-RU" sz="1600" dirty="0"/>
          </a:p>
          <a:p>
            <a:r>
              <a:rPr lang="ru-RU" sz="1600" b="1" dirty="0"/>
              <a:t>Преобладающие </a:t>
            </a:r>
            <a:r>
              <a:rPr lang="ru-RU" sz="1600" b="1" dirty="0" smtClean="0"/>
              <a:t>хвойные</a:t>
            </a:r>
            <a:r>
              <a:rPr lang="en-US" sz="1600" b="1" dirty="0" smtClean="0"/>
              <a:t> </a:t>
            </a:r>
            <a:r>
              <a:rPr lang="ru-RU" sz="1600" b="1" dirty="0" smtClean="0"/>
              <a:t>породы</a:t>
            </a:r>
            <a:r>
              <a:rPr lang="en-US" sz="1600" b="1" dirty="0" smtClean="0"/>
              <a:t> -</a:t>
            </a:r>
            <a:r>
              <a:rPr lang="ru-RU" sz="1600" b="1" dirty="0" smtClean="0"/>
              <a:t> 57%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-461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60336" y="2899576"/>
            <a:ext cx="144016" cy="1440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60336" y="3147814"/>
            <a:ext cx="144016" cy="1440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60336" y="4135208"/>
            <a:ext cx="144016" cy="1440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49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4310650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88424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671522"/>
            <a:ext cx="46805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182C7F"/>
                </a:solidFill>
              </a:rPr>
              <a:t>В РАМКАХ РЕСПУБЛИКАНСКОЙ АКЦИИ «ДАЙ ЛЕСУ НОВАЕ ЖЫЦЦЁ!», ПРИУРОЧЕННОЙ К ГОДУ БЛАГОУСТРОЙСТВА, ПРИНЯЛИ УЧАСТИЕ БОЛЕЕ 113 ТЫС. ЧЕЛОВЕК.</a:t>
            </a:r>
          </a:p>
          <a:p>
            <a:endParaRPr lang="ru-RU" sz="2200" b="1" dirty="0">
              <a:solidFill>
                <a:srgbClr val="182C7F"/>
              </a:solidFill>
            </a:endParaRPr>
          </a:p>
          <a:p>
            <a:r>
              <a:rPr lang="ru-RU" sz="2200" b="1" i="1" dirty="0">
                <a:solidFill>
                  <a:srgbClr val="182C7F"/>
                </a:solidFill>
              </a:rPr>
              <a:t>Совместными усилиями за время проведения акции было высажено примерно 45 млн деревьев, создано около 7 тыс. га лесных культур.</a:t>
            </a:r>
          </a:p>
        </p:txBody>
      </p:sp>
    </p:spTree>
    <p:extLst>
      <p:ext uri="{BB962C8B-B14F-4D97-AF65-F5344CB8AC3E}">
        <p14:creationId xmlns:p14="http://schemas.microsoft.com/office/powerpoint/2010/main" val="799770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339502"/>
            <a:ext cx="6264696" cy="1080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11560" y="483518"/>
            <a:ext cx="81185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НАЧАЛА ГОДА БЛАГОУСТРОЙСТВА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НАШЕЙ СТРАНЕ УЖЕ ВЫСАЖЕНО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17543" y="1766839"/>
            <a:ext cx="15707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&gt; 304 тыс.</a:t>
            </a:r>
            <a:r>
              <a:rPr lang="ru-RU" sz="1400" dirty="0"/>
              <a:t> </a:t>
            </a:r>
            <a:br>
              <a:rPr lang="ru-RU" sz="1400" dirty="0"/>
            </a:br>
            <a:r>
              <a:rPr lang="ru-RU" sz="1400" dirty="0"/>
              <a:t>деревьев</a:t>
            </a:r>
          </a:p>
        </p:txBody>
      </p:sp>
      <p:pic>
        <p:nvPicPr>
          <p:cNvPr id="2050" name="Picture 2" descr="D:\Академия управления\2025\ПЯТИЛЕТКА КАЧЕСТВА – ИТОГИ ГОДА БЛАГОУСТРОЙСТВА\пикт\газ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37835"/>
            <a:ext cx="805763" cy="63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Академия управления\2025\ПЯТИЛЕТКА КАЧЕСТВА – ИТОГИ ГОДА БЛАГОУСТРОЙСТВА\пикт\дерев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00" y="1668158"/>
            <a:ext cx="813328" cy="6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Академия управления\2025\ПЯТИЛЕТКА КАЧЕСТВА – ИТОГИ ГОДА БЛАГОУСТРОЙСТВА\пикт\куст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82175"/>
            <a:ext cx="817567" cy="81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Академия управления\2025\ПЯТИЛЕТКА КАЧЕСТВА – ИТОГИ ГОДА БЛАГОУСТРОЙСТВА\пикт\цветы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103" y="1720464"/>
            <a:ext cx="709049" cy="70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343408" y="1766839"/>
            <a:ext cx="15707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&gt; 377 тыс.</a:t>
            </a:r>
            <a:r>
              <a:rPr lang="ru-RU" sz="1400" dirty="0"/>
              <a:t> </a:t>
            </a:r>
            <a:br>
              <a:rPr lang="ru-RU" sz="1400" dirty="0"/>
            </a:br>
            <a:r>
              <a:rPr lang="ru-RU" sz="1400" dirty="0"/>
              <a:t>кустарников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05508" y="1766839"/>
            <a:ext cx="15707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&gt; </a:t>
            </a:r>
            <a:r>
              <a:rPr lang="ru-RU" sz="2400" b="1" dirty="0" smtClean="0"/>
              <a:t>3</a:t>
            </a:r>
            <a:r>
              <a:rPr lang="en-US" sz="2400" b="1" dirty="0" smtClean="0"/>
              <a:t>2</a:t>
            </a:r>
            <a:r>
              <a:rPr lang="ru-RU" sz="2400" b="1" dirty="0" smtClean="0"/>
              <a:t> </a:t>
            </a:r>
            <a:r>
              <a:rPr lang="ru-RU" sz="2400" b="1" dirty="0"/>
              <a:t>млн</a:t>
            </a:r>
            <a:r>
              <a:rPr lang="ru-RU" sz="1400" dirty="0"/>
              <a:t> </a:t>
            </a:r>
            <a:br>
              <a:rPr lang="ru-RU" sz="1400" dirty="0"/>
            </a:br>
            <a:r>
              <a:rPr lang="ru-RU" sz="1400" dirty="0"/>
              <a:t>цветов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393740" y="1766839"/>
            <a:ext cx="15707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441 га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газонов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3981" y="2715766"/>
            <a:ext cx="80833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Лидеры по озеленению (за 9 месяцев 2025 </a:t>
            </a:r>
            <a:r>
              <a:rPr lang="ru-RU" b="1" dirty="0" smtClean="0"/>
              <a:t>года)</a:t>
            </a:r>
            <a:endParaRPr lang="ru-RU" dirty="0"/>
          </a:p>
          <a:p>
            <a:pPr algn="ctr"/>
            <a:r>
              <a:rPr lang="ru-RU" b="1" dirty="0"/>
              <a:t>Деревья: </a:t>
            </a:r>
            <a:r>
              <a:rPr lang="ru-RU" dirty="0"/>
              <a:t>Брестская обл. – </a:t>
            </a:r>
            <a:r>
              <a:rPr lang="en-US" dirty="0" smtClean="0"/>
              <a:t>95</a:t>
            </a:r>
            <a:r>
              <a:rPr lang="ru-RU" dirty="0" smtClean="0"/>
              <a:t> </a:t>
            </a:r>
            <a:r>
              <a:rPr lang="ru-RU" dirty="0"/>
              <a:t>тыс., Минская обл. – </a:t>
            </a:r>
            <a:r>
              <a:rPr lang="ru-RU" dirty="0" smtClean="0"/>
              <a:t>5</a:t>
            </a:r>
            <a:r>
              <a:rPr lang="en-US" dirty="0" smtClean="0"/>
              <a:t>0</a:t>
            </a:r>
            <a:r>
              <a:rPr lang="ru-RU" dirty="0" smtClean="0"/>
              <a:t> </a:t>
            </a:r>
            <a:r>
              <a:rPr lang="ru-RU" dirty="0"/>
              <a:t>тыс. </a:t>
            </a:r>
            <a:r>
              <a:rPr lang="ru-RU" b="1" dirty="0"/>
              <a:t>Кустарники: </a:t>
            </a:r>
            <a:br>
              <a:rPr lang="ru-RU" b="1" dirty="0"/>
            </a:br>
            <a:r>
              <a:rPr lang="ru-RU" dirty="0" err="1"/>
              <a:t>г.Минск</a:t>
            </a:r>
            <a:r>
              <a:rPr lang="ru-RU" dirty="0"/>
              <a:t> – </a:t>
            </a:r>
            <a:r>
              <a:rPr lang="ru-RU" dirty="0" smtClean="0"/>
              <a:t>17</a:t>
            </a:r>
            <a:r>
              <a:rPr lang="en-US" dirty="0" smtClean="0"/>
              <a:t>7</a:t>
            </a:r>
            <a:r>
              <a:rPr lang="ru-RU" dirty="0" smtClean="0"/>
              <a:t> </a:t>
            </a:r>
            <a:r>
              <a:rPr lang="ru-RU" dirty="0"/>
              <a:t>тыс., Могилевская обл. – </a:t>
            </a:r>
            <a:r>
              <a:rPr lang="ru-RU" dirty="0" smtClean="0"/>
              <a:t>47 </a:t>
            </a:r>
            <a:r>
              <a:rPr lang="ru-RU" dirty="0"/>
              <a:t>тыс. </a:t>
            </a:r>
            <a:r>
              <a:rPr lang="ru-RU" b="1" dirty="0"/>
              <a:t>Цветы: </a:t>
            </a:r>
            <a:r>
              <a:rPr lang="ru-RU" dirty="0" err="1"/>
              <a:t>г.Минск</a:t>
            </a:r>
            <a:r>
              <a:rPr lang="ru-RU" dirty="0"/>
              <a:t> – </a:t>
            </a:r>
            <a:r>
              <a:rPr lang="ru-RU" dirty="0" smtClean="0"/>
              <a:t>10,6 </a:t>
            </a:r>
            <a:r>
              <a:rPr lang="ru-RU" dirty="0"/>
              <a:t>млн</a:t>
            </a:r>
          </a:p>
        </p:txBody>
      </p:sp>
    </p:spTree>
    <p:extLst>
      <p:ext uri="{BB962C8B-B14F-4D97-AF65-F5344CB8AC3E}">
        <p14:creationId xmlns:p14="http://schemas.microsoft.com/office/powerpoint/2010/main" val="344417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309712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182C7F"/>
                </a:solidFill>
              </a:rPr>
              <a:t>ФИНАНСИРОВАНИЕ ДОРОЖНОГО РЕМОНТА</a:t>
            </a:r>
            <a:br>
              <a:rPr lang="ru-RU" sz="2200" b="1" dirty="0">
                <a:solidFill>
                  <a:srgbClr val="182C7F"/>
                </a:solidFill>
              </a:rPr>
            </a:br>
            <a:r>
              <a:rPr lang="ru-RU" sz="2200" b="1" dirty="0">
                <a:solidFill>
                  <a:srgbClr val="182C7F"/>
                </a:solidFill>
              </a:rPr>
              <a:t>(2022-2025 ГГ., МЛРД РУБ.)</a:t>
            </a:r>
            <a:endParaRPr lang="ru-RU" sz="2200" b="1" dirty="0">
              <a:solidFill>
                <a:srgbClr val="182C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3517707"/>
            <a:ext cx="46085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Автодороги: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• Ремонт покрытия: 4 215 км</a:t>
            </a:r>
            <a:br>
              <a:rPr lang="ru-RU" sz="1400" dirty="0"/>
            </a:br>
            <a:r>
              <a:rPr lang="ru-RU" sz="1400" dirty="0"/>
              <a:t>• Уборка территории: 11 000 км</a:t>
            </a:r>
            <a:br>
              <a:rPr lang="ru-RU" sz="1400" dirty="0"/>
            </a:br>
            <a:r>
              <a:rPr lang="ru-RU" sz="1400" dirty="0"/>
              <a:t>• Освещение: 985 опор</a:t>
            </a:r>
            <a:br>
              <a:rPr lang="ru-RU" sz="1400" dirty="0"/>
            </a:br>
            <a:r>
              <a:rPr lang="ru-RU" sz="1400" dirty="0"/>
              <a:t>• Малые формы: 154 шт.</a:t>
            </a:r>
            <a:br>
              <a:rPr lang="ru-RU" sz="1400" dirty="0"/>
            </a:br>
            <a:r>
              <a:rPr lang="ru-RU" sz="1400" dirty="0"/>
              <a:t>• Придорожный сервис: 2 объекта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702113" y="97821"/>
            <a:ext cx="200206" cy="68356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83917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158093"/>
            <a:ext cx="44444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Выполнение плана за 9 месяцев </a:t>
            </a:r>
            <a:r>
              <a:rPr lang="ru-RU" sz="1600" b="1" dirty="0" smtClean="0"/>
              <a:t>2025 года: </a:t>
            </a:r>
            <a:r>
              <a:rPr lang="ru-RU" sz="1600" b="1" dirty="0"/>
              <a:t>89%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3517707"/>
            <a:ext cx="46085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Железные дороги: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• Уборка территории: 1 953 км</a:t>
            </a:r>
            <a:br>
              <a:rPr lang="ru-RU" sz="1400" dirty="0"/>
            </a:br>
            <a:r>
              <a:rPr lang="ru-RU" sz="1400" dirty="0"/>
              <a:t>• Ремонт пути: 116 км</a:t>
            </a:r>
            <a:br>
              <a:rPr lang="ru-RU" sz="1400" dirty="0"/>
            </a:br>
            <a:r>
              <a:rPr lang="ru-RU" sz="1400" dirty="0"/>
              <a:t>• Остановочные пункты: 60</a:t>
            </a:r>
            <a:br>
              <a:rPr lang="ru-RU" sz="1400" dirty="0"/>
            </a:br>
            <a:r>
              <a:rPr lang="ru-RU" sz="1400" dirty="0"/>
              <a:t>• Пассажирские платформы: 30</a:t>
            </a:r>
            <a:br>
              <a:rPr lang="ru-RU" sz="1400" dirty="0"/>
            </a:br>
            <a:r>
              <a:rPr lang="ru-RU" sz="1400" dirty="0"/>
              <a:t>• Освещение: 16 объектов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404999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426335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447925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468753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784144" y="468753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84144" y="447671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784144" y="427351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784144" y="405507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784144" y="3839175"/>
            <a:ext cx="100581" cy="10058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883028"/>
            <a:ext cx="6832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/>
              <a:t>0,93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25907" y="1491630"/>
            <a:ext cx="572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1,4</a:t>
            </a:r>
            <a:endParaRPr lang="ru-RU" sz="22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756059" y="957957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2,2</a:t>
            </a:r>
            <a:endParaRPr lang="ru-RU" sz="2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343060" y="881757"/>
            <a:ext cx="729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&gt;</a:t>
            </a:r>
            <a:r>
              <a:rPr lang="ru-RU" sz="2400" b="1" dirty="0"/>
              <a:t>2,3</a:t>
            </a:r>
          </a:p>
        </p:txBody>
      </p:sp>
    </p:spTree>
    <p:extLst>
      <p:ext uri="{BB962C8B-B14F-4D97-AF65-F5344CB8AC3E}">
        <p14:creationId xmlns:p14="http://schemas.microsoft.com/office/powerpoint/2010/main" val="174301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04048" y="411510"/>
            <a:ext cx="3672407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237488" y="1396970"/>
            <a:ext cx="34389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Цель пятилетки:</a:t>
            </a:r>
          </a:p>
          <a:p>
            <a:r>
              <a:rPr lang="ru-RU" sz="1600" dirty="0">
                <a:solidFill>
                  <a:schemeClr val="bg1"/>
                </a:solidFill>
              </a:rPr>
              <a:t>отремонтировать порядка 500 мостовых сооружений</a:t>
            </a:r>
          </a:p>
          <a:p>
            <a:r>
              <a:rPr lang="ru-RU" sz="1600" dirty="0">
                <a:solidFill>
                  <a:schemeClr val="bg1"/>
                </a:solidFill>
              </a:rPr>
              <a:t>Общая длина – 24 тыс. </a:t>
            </a:r>
            <a:r>
              <a:rPr lang="ru-RU" sz="1600" dirty="0" err="1">
                <a:solidFill>
                  <a:schemeClr val="bg1"/>
                </a:solidFill>
              </a:rPr>
              <a:t>пог</a:t>
            </a:r>
            <a:r>
              <a:rPr lang="ru-RU" sz="1600" dirty="0">
                <a:solidFill>
                  <a:schemeClr val="bg1"/>
                </a:solidFill>
              </a:rPr>
              <a:t>. м</a:t>
            </a:r>
          </a:p>
          <a:p>
            <a:r>
              <a:rPr lang="ru-RU" sz="1600" dirty="0">
                <a:solidFill>
                  <a:schemeClr val="bg1"/>
                </a:solidFill>
              </a:rPr>
              <a:t>Темп роста – +30% к прошлой пятилетке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b="1" dirty="0">
                <a:solidFill>
                  <a:schemeClr val="bg1"/>
                </a:solidFill>
              </a:rPr>
              <a:t>Знаковый объект: мост в </a:t>
            </a:r>
            <a:r>
              <a:rPr lang="ru-RU" sz="1600" b="1" dirty="0" err="1">
                <a:solidFill>
                  <a:schemeClr val="bg1"/>
                </a:solidFill>
              </a:rPr>
              <a:t>г.Мозыре</a:t>
            </a:r>
            <a:endParaRPr lang="ru-RU" sz="1600" b="1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Протяженность – </a:t>
            </a:r>
            <a:r>
              <a:rPr lang="ru-RU" sz="1600" b="1" dirty="0">
                <a:solidFill>
                  <a:schemeClr val="bg1"/>
                </a:solidFill>
              </a:rPr>
              <a:t>свыше 900 м</a:t>
            </a:r>
          </a:p>
          <a:p>
            <a:r>
              <a:rPr lang="ru-RU" sz="1600" dirty="0">
                <a:solidFill>
                  <a:schemeClr val="bg1"/>
                </a:solidFill>
              </a:rPr>
              <a:t>Уширение –</a:t>
            </a:r>
            <a:r>
              <a:rPr lang="ru-RU" sz="1600" b="1" dirty="0">
                <a:solidFill>
                  <a:schemeClr val="bg1"/>
                </a:solidFill>
              </a:rPr>
              <a:t> +3 м</a:t>
            </a:r>
          </a:p>
          <a:p>
            <a:r>
              <a:rPr lang="ru-RU" sz="1600" dirty="0">
                <a:solidFill>
                  <a:schemeClr val="bg1"/>
                </a:solidFill>
              </a:rPr>
              <a:t>Статус – </a:t>
            </a:r>
            <a:r>
              <a:rPr lang="ru-RU" sz="1600" b="1" dirty="0">
                <a:solidFill>
                  <a:schemeClr val="bg1"/>
                </a:solidFill>
              </a:rPr>
              <a:t>один из крупнейших </a:t>
            </a:r>
            <a:r>
              <a:rPr lang="ru-RU" sz="1600" b="1" dirty="0" err="1">
                <a:solidFill>
                  <a:schemeClr val="bg1"/>
                </a:solidFill>
              </a:rPr>
              <a:t>автомостов</a:t>
            </a:r>
            <a:r>
              <a:rPr lang="ru-RU" sz="1600" b="1" dirty="0">
                <a:solidFill>
                  <a:schemeClr val="bg1"/>
                </a:solidFill>
              </a:rPr>
              <a:t> страны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62860" y="-7429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300787" y="3075806"/>
            <a:ext cx="307892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5148064" y="632977"/>
            <a:ext cx="3055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МАСШТАБНАЯ ПРОГРАММА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РЕМОНТА МОСТОВ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2951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9688" y="478002"/>
            <a:ext cx="3888432" cy="21962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65279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 начала года участие в мероприятиях по благоустройству приняли </a:t>
            </a:r>
            <a:r>
              <a:rPr lang="ru-RU" b="1" dirty="0">
                <a:solidFill>
                  <a:schemeClr val="bg1"/>
                </a:solidFill>
              </a:rPr>
              <a:t>более </a:t>
            </a:r>
            <a:r>
              <a:rPr lang="ru-RU" b="1" dirty="0" smtClean="0">
                <a:solidFill>
                  <a:schemeClr val="bg1"/>
                </a:solidFill>
              </a:rPr>
              <a:t>1</a:t>
            </a:r>
            <a:r>
              <a:rPr lang="en-US" b="1" dirty="0" smtClean="0">
                <a:solidFill>
                  <a:schemeClr val="bg1"/>
                </a:solidFill>
              </a:rPr>
              <a:t>,2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млн граждан.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617644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Реализуется 90 гражданских инициатив</a:t>
            </a:r>
            <a:r>
              <a:rPr lang="ru-RU" sz="1600" i="1" dirty="0">
                <a:solidFill>
                  <a:schemeClr val="bg1"/>
                </a:solidFill>
              </a:rPr>
              <a:t> по озеленению и благоустройству территорий.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89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9512" y="332551"/>
            <a:ext cx="1080119" cy="943055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6" name="TextBox 5"/>
          <p:cNvSpPr txBox="1"/>
          <p:nvPr/>
        </p:nvSpPr>
        <p:spPr>
          <a:xfrm>
            <a:off x="1080119" y="853615"/>
            <a:ext cx="39844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Помните, что то, что не сделали вы, никто не сделает. Каждый должен делать свое дело. Каждый за свой клочок земли, за свой кусочек работы отвечает и должен это делать. Это – главное.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650" y="77389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704557" y="2051243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92448" y="4208770"/>
            <a:ext cx="40441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церемония открытия обновленного моста через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р.Припять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6 ноября 2025 г. </a:t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150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6087</TotalTime>
  <Words>396</Words>
  <Application>Microsoft Office PowerPoint</Application>
  <PresentationFormat>Экран (16:9)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354</cp:revision>
  <dcterms:created xsi:type="dcterms:W3CDTF">2024-07-24T10:48:12Z</dcterms:created>
  <dcterms:modified xsi:type="dcterms:W3CDTF">2025-12-05T10:54:27Z</dcterms:modified>
</cp:coreProperties>
</file>